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96" r:id="rId6"/>
  </p:sldMasterIdLst>
  <p:notesMasterIdLst>
    <p:notesMasterId r:id="rId18"/>
  </p:notesMasterIdLst>
  <p:sldIdLst>
    <p:sldId id="256" r:id="rId7"/>
    <p:sldId id="285" r:id="rId8"/>
    <p:sldId id="290" r:id="rId9"/>
    <p:sldId id="288" r:id="rId10"/>
    <p:sldId id="289" r:id="rId11"/>
    <p:sldId id="287" r:id="rId12"/>
    <p:sldId id="291" r:id="rId13"/>
    <p:sldId id="292" r:id="rId14"/>
    <p:sldId id="293" r:id="rId15"/>
    <p:sldId id="286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John W (KYTC)" initials="MJW(" lastIdx="0" clrIdx="0">
    <p:extLst>
      <p:ext uri="{19B8F6BF-5375-455C-9EA6-DF929625EA0E}">
        <p15:presenceInfo xmlns:p15="http://schemas.microsoft.com/office/powerpoint/2012/main" userId="S-1-5-21-42551687-1387342770-626671869-175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134" autoAdjust="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294DC-543C-47C9-A2A1-AED0DA82300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5597E-4FCE-4498-BC09-7C1A3FE1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5597E-4FCE-4498-BC09-7C1A3FE1F3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2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5597E-4FCE-4498-BC09-7C1A3FE1F3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4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6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9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5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82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9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1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72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7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85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9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53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two plus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72200" y="1510380"/>
            <a:ext cx="6019800" cy="5347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2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44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3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550150" y="0"/>
            <a:ext cx="46418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6080125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74000" y="390525"/>
            <a:ext cx="3994150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608012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424736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37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279466" y="0"/>
            <a:ext cx="29125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6080125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79466" y="390525"/>
            <a:ext cx="2588684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6080124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154052" y="38100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83099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01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03200"/>
            <a:ext cx="8873068" cy="177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033"/>
            <a:ext cx="4227512" cy="114935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1766" y="2510897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1766" y="3334809"/>
            <a:ext cx="4330700" cy="30215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83099" y="6543675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91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7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8" y="5942681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3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036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5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100000">
              <a:schemeClr val="accent4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FE567-E340-4AC8-A103-BD86F5387EC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3A61-9667-421C-B3A5-E5ADAE467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2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Michael.Hancock@ky.gov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9B447FE-DDA9-4B30-828A-59FC56912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D487F7-9050-4871-B351-34A72ADB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84" y="-1"/>
            <a:ext cx="6096002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3C27DD-EF6A-4C48-9669-C2970E71A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52884" y="609601"/>
            <a:ext cx="6858003" cy="5638801"/>
          </a:xfrm>
          <a:prstGeom prst="rect">
            <a:avLst/>
          </a:prstGeom>
          <a:gradFill>
            <a:gsLst>
              <a:gs pos="0">
                <a:schemeClr val="accent1">
                  <a:alpha val="23000"/>
                </a:schemeClr>
              </a:gs>
              <a:gs pos="71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A1AA86-B7E6-4C02-AA34-F1A25CD4C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8" y="2217950"/>
            <a:ext cx="6103518" cy="464004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6C3B9CB-4E48-4726-B7B9-9E02F71B1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37312">
            <a:off x="565239" y="1211422"/>
            <a:ext cx="4640488" cy="4640488"/>
          </a:xfrm>
          <a:prstGeom prst="ellipse">
            <a:avLst/>
          </a:prstGeom>
          <a:gradFill>
            <a:gsLst>
              <a:gs pos="53000">
                <a:schemeClr val="accent1">
                  <a:alpha val="0"/>
                </a:schemeClr>
              </a:gs>
              <a:gs pos="100000">
                <a:schemeClr val="accent1">
                  <a:lumMod val="40000"/>
                  <a:lumOff val="60000"/>
                  <a:alpha val="1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4384FE-1C88-4CAA-8FB8-2313A3AE7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7519" y="0"/>
            <a:ext cx="6103519" cy="6870700"/>
          </a:xfrm>
          <a:prstGeom prst="rect">
            <a:avLst/>
          </a:prstGeom>
          <a:gradFill>
            <a:gsLst>
              <a:gs pos="24000">
                <a:schemeClr val="accent1">
                  <a:alpha val="0"/>
                </a:schemeClr>
              </a:gs>
              <a:gs pos="100000">
                <a:srgbClr val="000000">
                  <a:alpha val="71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274" y="433678"/>
            <a:ext cx="4567686" cy="3220382"/>
          </a:xfrm>
        </p:spPr>
        <p:txBody>
          <a:bodyPr anchor="t">
            <a:normAutofit/>
          </a:bodyPr>
          <a:lstStyle/>
          <a:p>
            <a:pPr algn="r"/>
            <a:br>
              <a:rPr lang="en-US" sz="4800" b="1" spc="300" dirty="0">
                <a:solidFill>
                  <a:srgbClr val="FFFFFF"/>
                </a:solidFill>
                <a:latin typeface="+mn-lt"/>
              </a:rPr>
            </a:br>
            <a:r>
              <a:rPr lang="en-US" sz="4800" b="1" spc="300" dirty="0">
                <a:solidFill>
                  <a:srgbClr val="FFFFFF"/>
                </a:solidFill>
                <a:latin typeface="+mn-lt"/>
              </a:rPr>
              <a:t>Kentucky’s 2024-2030 Highway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9916" y="4226815"/>
            <a:ext cx="4138655" cy="1112208"/>
          </a:xfrm>
        </p:spPr>
        <p:txBody>
          <a:bodyPr anchor="b">
            <a:normAutofit/>
          </a:bodyPr>
          <a:lstStyle/>
          <a:p>
            <a:pPr algn="r"/>
            <a:r>
              <a:rPr lang="en-US" sz="1700" b="1" dirty="0">
                <a:solidFill>
                  <a:srgbClr val="FFFFFF"/>
                </a:solidFill>
              </a:rPr>
              <a:t>Jason J. Siwula, PE</a:t>
            </a:r>
          </a:p>
          <a:p>
            <a:pPr algn="r"/>
            <a:r>
              <a:rPr lang="en-US" sz="1700" b="1" dirty="0">
                <a:solidFill>
                  <a:srgbClr val="FFFFFF"/>
                </a:solidFill>
              </a:rPr>
              <a:t>Deputy State Highway Engineer</a:t>
            </a:r>
          </a:p>
          <a:p>
            <a:pPr algn="r"/>
            <a:r>
              <a:rPr lang="en-US" sz="1700" b="1" dirty="0">
                <a:solidFill>
                  <a:srgbClr val="FFFFFF"/>
                </a:solidFill>
              </a:rPr>
              <a:t>Project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D44D6-A29D-804D-B454-A52D9A956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61"/>
          <a:stretch/>
        </p:blipFill>
        <p:spPr>
          <a:xfrm>
            <a:off x="6553199" y="457200"/>
            <a:ext cx="518160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3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9C0BC-7AF4-60BF-5191-85159E5D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Mega Projects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F9C82E-8BF7-9D1A-AFE9-7CCC8259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904" y="1440741"/>
            <a:ext cx="4367096" cy="4328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D0ECFB-3054-CB8C-C8BF-9419DAEABD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62"/>
          <a:stretch/>
        </p:blipFill>
        <p:spPr>
          <a:xfrm>
            <a:off x="3161937" y="3754749"/>
            <a:ext cx="6215275" cy="2986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AC45C0-1786-FC4A-0DC7-A2CFF42C7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53873"/>
            <a:ext cx="3161937" cy="44041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Image 1">
            <a:extLst>
              <a:ext uri="{FF2B5EF4-FFF2-40B4-BE49-F238E27FC236}">
                <a16:creationId xmlns:a16="http://schemas.microsoft.com/office/drawing/2014/main" id="{EFB043A0-53BF-4AB2-C9A0-4443E5FE6462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309" y="1481965"/>
            <a:ext cx="3065318" cy="11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6409"/>
            <a:ext cx="12192000" cy="877079"/>
          </a:xfrm>
        </p:spPr>
        <p:txBody>
          <a:bodyPr>
            <a:normAutofit/>
          </a:bodyPr>
          <a:lstStyle/>
          <a:p>
            <a:pPr algn="ctr"/>
            <a:r>
              <a:rPr lang="en-US" sz="4800" b="1" spc="300" dirty="0">
                <a:latin typeface="+mn-lt"/>
              </a:rPr>
              <a:t>CONTACT 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26434" y="2509935"/>
            <a:ext cx="75391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Calibri"/>
              </a:rPr>
              <a:t>Jason J. Siwula, PE</a:t>
            </a:r>
          </a:p>
          <a:p>
            <a:pPr algn="ctr" defTabSz="914377"/>
            <a:r>
              <a:rPr lang="en-US" sz="3200" b="1" dirty="0">
                <a:solidFill>
                  <a:prstClr val="black"/>
                </a:solidFill>
                <a:latin typeface="Calibri"/>
              </a:rPr>
              <a:t>Deputy State Highway Engineer</a:t>
            </a:r>
            <a:br>
              <a:rPr lang="en-US" sz="3200" b="1" dirty="0">
                <a:solidFill>
                  <a:prstClr val="black"/>
                </a:solidFill>
                <a:latin typeface="Calibri"/>
              </a:rPr>
            </a:br>
            <a:r>
              <a:rPr lang="en-US" sz="3200" b="1" dirty="0">
                <a:solidFill>
                  <a:prstClr val="black"/>
                </a:solidFill>
                <a:latin typeface="Calibri"/>
              </a:rPr>
              <a:t>Kentucky Transportation Cabinet</a:t>
            </a:r>
          </a:p>
          <a:p>
            <a:pPr algn="ctr" defTabSz="914377"/>
            <a:r>
              <a:rPr lang="en-US" sz="3200" dirty="0">
                <a:solidFill>
                  <a:prstClr val="black"/>
                </a:solidFill>
                <a:latin typeface="Calibri"/>
                <a:hlinkClick r:id="rId2"/>
              </a:rPr>
              <a:t>Jason.siwula@ky.gov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914377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5054131"/>
            <a:ext cx="698500" cy="69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170" y="5663733"/>
            <a:ext cx="380063" cy="380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8449" y="5054132"/>
            <a:ext cx="2813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dirty="0">
                <a:solidFill>
                  <a:prstClr val="black"/>
                </a:solidFill>
                <a:latin typeface="Calibri"/>
              </a:rPr>
              <a:t>@KYTC</a:t>
            </a:r>
          </a:p>
          <a:p>
            <a:pPr defTabSz="914377"/>
            <a:r>
              <a:rPr lang="en-US" sz="3200" dirty="0">
                <a:solidFill>
                  <a:prstClr val="black"/>
                </a:solidFill>
                <a:latin typeface="Calibri"/>
              </a:rPr>
              <a:t>@kytc120</a:t>
            </a:r>
          </a:p>
        </p:txBody>
      </p:sp>
    </p:spTree>
    <p:extLst>
      <p:ext uri="{BB962C8B-B14F-4D97-AF65-F5344CB8AC3E}">
        <p14:creationId xmlns:p14="http://schemas.microsoft.com/office/powerpoint/2010/main" val="157568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4F896A1-9DF9-4837-8F19-98CFC0D8D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256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6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FCAC1F-C8EC-23BF-2732-AF2BF85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9052357" cy="1325563"/>
          </a:xfrm>
        </p:spPr>
        <p:txBody>
          <a:bodyPr/>
          <a:lstStyle/>
          <a:p>
            <a:r>
              <a:rPr lang="en-US" dirty="0"/>
              <a:t>Factors Affecting the 2024 Recommended Highway Plan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574C4E7-FAAC-473C-659F-299010005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293"/>
            <a:ext cx="12192000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1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FCAC1F-C8EC-23BF-2732-AF2BF85D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9052357" cy="1325563"/>
          </a:xfrm>
        </p:spPr>
        <p:txBody>
          <a:bodyPr/>
          <a:lstStyle/>
          <a:p>
            <a:r>
              <a:rPr lang="en-US" dirty="0"/>
              <a:t>2024 Recommended Highway Plan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9A9883-683A-76FB-D70C-8D21DB654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Key Areas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3370F4-8E3F-14C9-6A56-618ECB0324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Maintaining existing roads and bridges</a:t>
            </a:r>
          </a:p>
          <a:p>
            <a:r>
              <a:rPr lang="en-US" dirty="0"/>
              <a:t>Advancing Capital Projects to Construction</a:t>
            </a:r>
          </a:p>
          <a:p>
            <a:r>
              <a:rPr lang="en-US" dirty="0"/>
              <a:t>Fulfilling past commitments while advancing ongoing initiatives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A0F317-F84C-EA3F-D57B-6EE32B8CE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1"/>
          <a:stretch/>
        </p:blipFill>
        <p:spPr>
          <a:xfrm>
            <a:off x="5362501" y="1681163"/>
            <a:ext cx="4496534" cy="515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B884B-E1C8-7844-D2BC-DD56552A5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314" y="0"/>
            <a:ext cx="2625686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918B0-77E3-47F7-2263-D71A323CC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383" y="2970944"/>
            <a:ext cx="4390932" cy="3887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A7CCA7-B463-6148-DA83-873F9D95A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118" y="0"/>
            <a:ext cx="2142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7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80DC3BC6-E72E-A93E-3688-32D2F44FF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1" r="17041"/>
          <a:stretch/>
        </p:blipFill>
        <p:spPr>
          <a:xfrm>
            <a:off x="4135242" y="69984"/>
            <a:ext cx="8056758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DFFA9-DEAA-281B-145F-89963DA1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Improvement Project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2E7BE-7606-55E1-4790-8785CC721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61833"/>
            <a:ext cx="12192000" cy="209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FFA9-DEAA-281B-145F-89963DA1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Anticipated Funding Levels 2025-2030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8DA6F-81D2-21D8-BFAD-BFB995EB7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43" y="1850094"/>
            <a:ext cx="7085714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2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F26894-CCD7-1CF2-FBDD-D6697473F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65" y="0"/>
            <a:ext cx="7047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69C0BC-7AF4-60BF-5191-85159E5D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Federal Grant Programs</a:t>
            </a:r>
          </a:p>
        </p:txBody>
      </p:sp>
      <p:pic>
        <p:nvPicPr>
          <p:cNvPr id="2" name="Picture 1" descr="A high angle view of a dam&#10;&#10;Description automatically generated with medium confidence">
            <a:extLst>
              <a:ext uri="{FF2B5EF4-FFF2-40B4-BE49-F238E27FC236}">
                <a16:creationId xmlns:a16="http://schemas.microsoft.com/office/drawing/2014/main" id="{B67741C1-66E0-4E3F-B118-740BE474D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8" r="21608"/>
          <a:stretch/>
        </p:blipFill>
        <p:spPr>
          <a:xfrm>
            <a:off x="0" y="1440740"/>
            <a:ext cx="6388351" cy="541725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7D92CB-D3A3-4787-9FF7-245952B9E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134" y="1863450"/>
            <a:ext cx="3941499" cy="4154361"/>
          </a:xfrm>
        </p:spPr>
        <p:txBody>
          <a:bodyPr>
            <a:normAutofit/>
          </a:bodyPr>
          <a:lstStyle/>
          <a:p>
            <a:pPr lvl="1"/>
            <a:endParaRPr lang="en-US" sz="2000" dirty="0"/>
          </a:p>
          <a:p>
            <a:pPr lvl="1"/>
            <a:r>
              <a:rPr lang="en-US" sz="2000" dirty="0"/>
              <a:t>INFRA</a:t>
            </a:r>
          </a:p>
          <a:p>
            <a:pPr lvl="1"/>
            <a:r>
              <a:rPr lang="en-US" sz="2000" dirty="0"/>
              <a:t>RAISE</a:t>
            </a:r>
          </a:p>
          <a:p>
            <a:pPr lvl="1"/>
            <a:r>
              <a:rPr lang="en-US" sz="2000" dirty="0"/>
              <a:t>Bridge Investment</a:t>
            </a:r>
          </a:p>
          <a:p>
            <a:pPr lvl="1"/>
            <a:r>
              <a:rPr lang="en-US" sz="2000" dirty="0"/>
              <a:t>MEGA</a:t>
            </a:r>
          </a:p>
          <a:p>
            <a:pPr lvl="1"/>
            <a:r>
              <a:rPr lang="en-US" sz="2000" dirty="0"/>
              <a:t>PROTECT</a:t>
            </a:r>
          </a:p>
          <a:p>
            <a:pPr lvl="1"/>
            <a:r>
              <a:rPr lang="en-US" sz="2000" dirty="0"/>
              <a:t>RURAL</a:t>
            </a:r>
          </a:p>
          <a:p>
            <a:pPr lvl="1"/>
            <a:r>
              <a:rPr lang="en-US" sz="2000" dirty="0"/>
              <a:t>Safe Streets for All</a:t>
            </a:r>
          </a:p>
          <a:p>
            <a:pPr lvl="1"/>
            <a:r>
              <a:rPr lang="en-US" sz="2000" dirty="0"/>
              <a:t>EV Charging</a:t>
            </a:r>
          </a:p>
        </p:txBody>
      </p:sp>
    </p:spTree>
    <p:extLst>
      <p:ext uri="{BB962C8B-B14F-4D97-AF65-F5344CB8AC3E}">
        <p14:creationId xmlns:p14="http://schemas.microsoft.com/office/powerpoint/2010/main" val="1571001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CD89CC-DDCF-4AA0-A295-AF52544B392F}" vid="{9DB07E85-8466-4702-955C-F47BAD91C900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ecutive Branch Efficiency Task Force presentation-Version-102022 AM2 KB" id="{B8FD0555-C211-4DFB-BB4A-EB4FBAB2B6FB}" vid="{2EF15225-96B6-4096-8E35-484786A36BE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E620AAE2AEB4487F1A743D73B8D7F" ma:contentTypeVersion="0" ma:contentTypeDescription="Create a new document." ma:contentTypeScope="" ma:versionID="65481eb4f3d4be0bc1559c8efc3801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B40536-910E-481F-A153-750D574EAAB8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289c02e4-943b-46e8-b265-47e5d04a289d"/>
    <ds:schemaRef ds:uri="4afff0aa-4255-4a95-925c-32f7d2fa7cc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1ED42C-1680-448E-B813-AD42AEC235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EA409-6D3B-48C9-AC79-0829ED1CB5E3}"/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105</Words>
  <Application>Microsoft Office PowerPoint</Application>
  <PresentationFormat>Widescreen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2_Office Theme</vt:lpstr>
      <vt:lpstr>3_Office Theme</vt:lpstr>
      <vt:lpstr> Kentucky’s 2024-2030 Highway Plan</vt:lpstr>
      <vt:lpstr>PowerPoint Presentation</vt:lpstr>
      <vt:lpstr>Factors Affecting the 2024 Recommended Highway Plan</vt:lpstr>
      <vt:lpstr>2024 Recommended Highway Plan</vt:lpstr>
      <vt:lpstr>PowerPoint Presentation</vt:lpstr>
      <vt:lpstr>Capacity Improvement Project Factors</vt:lpstr>
      <vt:lpstr>Anticipated Funding Levels 2025-2030</vt:lpstr>
      <vt:lpstr>PowerPoint Presentation</vt:lpstr>
      <vt:lpstr>Robust Federal Grant Programs</vt:lpstr>
      <vt:lpstr>Kentucky Mega Projects</vt:lpstr>
      <vt:lpstr>CONTACT INFORMATION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Six Year Plan</dc:title>
  <dc:creator>Moore, John W (KYTC)</dc:creator>
  <cp:lastModifiedBy>Siwula, Jason J (KYTC)</cp:lastModifiedBy>
  <cp:revision>32</cp:revision>
  <dcterms:created xsi:type="dcterms:W3CDTF">2022-06-22T21:19:45Z</dcterms:created>
  <dcterms:modified xsi:type="dcterms:W3CDTF">2024-04-17T12:17:53Z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0x010100B4AE620AAE2AEB4487F1A743D73B8D7F</vt:lpwstr>
  </property>
</Properties>
</file>